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68" r:id="rId2"/>
    <p:sldId id="533" r:id="rId3"/>
    <p:sldId id="534" r:id="rId4"/>
    <p:sldId id="535" r:id="rId5"/>
    <p:sldId id="536" r:id="rId6"/>
    <p:sldId id="537" r:id="rId7"/>
    <p:sldId id="538" r:id="rId8"/>
    <p:sldId id="539" r:id="rId9"/>
    <p:sldId id="540" r:id="rId10"/>
    <p:sldId id="264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DAVID BENAVIDES SANCHEZ" initials="DDBS" lastIdx="1" clrIdx="0">
    <p:extLst>
      <p:ext uri="{19B8F6BF-5375-455C-9EA6-DF929625EA0E}">
        <p15:presenceInfo xmlns:p15="http://schemas.microsoft.com/office/powerpoint/2012/main" userId="DANIEL DAVID BENAVIDES SANCH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FFFFFF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A0472C-E42D-409B-8C27-DB2E802EEC81}" v="33" dt="2022-10-19T17:09:15.3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86369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28/09/2023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28/09/2023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7776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9524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8604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4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0428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665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28/09/2023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28/09/2023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28/09/2023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28/09/2023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28/09/2023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try/download/communit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www.mongodb.com/try/download/shel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eFEli8IXD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youtube.com/watch?v=EjQfQBf0oCw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2869942" y="2201317"/>
            <a:ext cx="6453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01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Introduccion a Mongo Db</a:t>
            </a:r>
            <a:endParaRPr lang="es-ES" sz="36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064021" y="3578275"/>
            <a:ext cx="6065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001" sz="3600" b="1" dirty="0">
                <a:solidFill>
                  <a:srgbClr val="38AA00"/>
                </a:solidFill>
                <a:latin typeface="Work Sans" pitchFamily="2" charset="77"/>
              </a:rPr>
              <a:t>Instructor:</a:t>
            </a:r>
          </a:p>
          <a:p>
            <a:pPr algn="ctr"/>
            <a:r>
              <a:rPr lang="en-001" sz="3600" b="1" dirty="0">
                <a:solidFill>
                  <a:srgbClr val="00324D"/>
                </a:solidFill>
                <a:latin typeface="Work Sans" pitchFamily="2" charset="77"/>
              </a:rPr>
              <a:t>Carlos Daniel Gomez Daza</a:t>
            </a:r>
            <a:endParaRPr lang="es-ES" sz="3600" b="1" dirty="0">
              <a:solidFill>
                <a:srgbClr val="00324D"/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9BEC3C-CDEB-F757-FE4F-846FEAE9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73"/>
            <a:ext cx="10515600" cy="1325563"/>
          </a:xfrm>
        </p:spPr>
        <p:txBody>
          <a:bodyPr/>
          <a:lstStyle/>
          <a:p>
            <a:r>
              <a:rPr lang="es-CO" b="1" dirty="0">
                <a:solidFill>
                  <a:schemeClr val="bg1"/>
                </a:solidFill>
              </a:rPr>
              <a:t>¿Qué es MongoDB?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F3B43F7-EC71-6466-045B-574B7C868EC6}"/>
              </a:ext>
            </a:extLst>
          </p:cNvPr>
          <p:cNvSpPr txBox="1">
            <a:spLocks/>
          </p:cNvSpPr>
          <p:nvPr/>
        </p:nvSpPr>
        <p:spPr>
          <a:xfrm>
            <a:off x="838200" y="1560513"/>
            <a:ext cx="10515599" cy="4513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400" b="1" dirty="0" smtClean="0">
                <a:solidFill>
                  <a:srgbClr val="39A900"/>
                </a:solidFill>
              </a:rPr>
              <a:t>MongoDB</a:t>
            </a:r>
            <a:r>
              <a:rPr lang="es-MX" sz="2400" dirty="0" smtClean="0"/>
              <a:t> </a:t>
            </a:r>
            <a:r>
              <a:rPr lang="es-MX" sz="2400" dirty="0" smtClean="0">
                <a:solidFill>
                  <a:schemeClr val="tx1"/>
                </a:solidFill>
              </a:rPr>
              <a:t>es un sistema de base de datos </a:t>
            </a:r>
            <a:r>
              <a:rPr lang="es-MX" sz="2400" dirty="0" err="1" smtClean="0">
                <a:solidFill>
                  <a:schemeClr val="tx1"/>
                </a:solidFill>
              </a:rPr>
              <a:t>NoSQL</a:t>
            </a:r>
            <a:r>
              <a:rPr lang="es-MX" sz="2400" dirty="0" smtClean="0">
                <a:solidFill>
                  <a:schemeClr val="tx1"/>
                </a:solidFill>
              </a:rPr>
              <a:t> (base de datos de documentos) y de código abierto.</a:t>
            </a:r>
          </a:p>
          <a:p>
            <a:pPr algn="just"/>
            <a:r>
              <a:rPr lang="es-MX" sz="2400" b="1" dirty="0" smtClean="0">
                <a:solidFill>
                  <a:srgbClr val="39A900"/>
                </a:solidFill>
              </a:rPr>
              <a:t>MongoDB</a:t>
            </a:r>
            <a:r>
              <a:rPr lang="es-MX" sz="2400" dirty="0" smtClean="0"/>
              <a:t> </a:t>
            </a:r>
            <a:r>
              <a:rPr lang="es-MX" sz="2400" dirty="0" smtClean="0">
                <a:solidFill>
                  <a:schemeClr val="tx1"/>
                </a:solidFill>
              </a:rPr>
              <a:t>guarda estructuras de datos BSON con un esquema dinámico, haciendo que la integración de los datos en ciertas aplicaciones sea más fácil y rápida.</a:t>
            </a:r>
          </a:p>
          <a:p>
            <a:pPr algn="just"/>
            <a:r>
              <a:rPr lang="es-MX" sz="2400" b="1" dirty="0" smtClean="0">
                <a:solidFill>
                  <a:srgbClr val="39A900"/>
                </a:solidFill>
              </a:rPr>
              <a:t>MongoDB</a:t>
            </a:r>
            <a:r>
              <a:rPr lang="es-MX" sz="2400" dirty="0" smtClean="0"/>
              <a:t> </a:t>
            </a:r>
            <a:r>
              <a:rPr lang="es-MX" sz="2400" dirty="0" smtClean="0">
                <a:solidFill>
                  <a:schemeClr val="tx1"/>
                </a:solidFill>
              </a:rPr>
              <a:t>es una base de datos adecuada para ser puesta en producción y cuenta con múltiples funcionalidades. </a:t>
            </a:r>
          </a:p>
          <a:p>
            <a:pPr algn="just"/>
            <a:r>
              <a:rPr lang="es-MX" sz="2400" b="1" dirty="0" smtClean="0">
                <a:solidFill>
                  <a:srgbClr val="39A900"/>
                </a:solidFill>
              </a:rPr>
              <a:t>MongoDB</a:t>
            </a:r>
            <a:r>
              <a:rPr lang="es-MX" sz="2400" dirty="0" smtClean="0"/>
              <a:t> </a:t>
            </a:r>
            <a:r>
              <a:rPr lang="es-MX" sz="2400" dirty="0" smtClean="0">
                <a:solidFill>
                  <a:schemeClr val="tx1"/>
                </a:solidFill>
              </a:rPr>
              <a:t>es muy utilizada en la industria,​ contando con implementaciones en empresas como MTV Network, </a:t>
            </a:r>
            <a:r>
              <a:rPr lang="es-MX" sz="2400" dirty="0" err="1" smtClean="0">
                <a:solidFill>
                  <a:schemeClr val="tx1"/>
                </a:solidFill>
              </a:rPr>
              <a:t>Craigslist</a:t>
            </a:r>
            <a:r>
              <a:rPr lang="es-MX" sz="2400" dirty="0" smtClean="0">
                <a:solidFill>
                  <a:schemeClr val="tx1"/>
                </a:solidFill>
              </a:rPr>
              <a:t>,​ </a:t>
            </a:r>
            <a:r>
              <a:rPr lang="es-MX" sz="2400" dirty="0" err="1" smtClean="0">
                <a:solidFill>
                  <a:schemeClr val="tx1"/>
                </a:solidFill>
              </a:rPr>
              <a:t>Foursquare</a:t>
            </a:r>
            <a:r>
              <a:rPr lang="es-MX" sz="2400" dirty="0" smtClean="0">
                <a:solidFill>
                  <a:schemeClr val="tx1"/>
                </a:solidFill>
              </a:rPr>
              <a:t>, etc.</a:t>
            </a:r>
          </a:p>
          <a:p>
            <a:pPr algn="just"/>
            <a:r>
              <a:rPr lang="es-MX" sz="2400" dirty="0" smtClean="0">
                <a:solidFill>
                  <a:schemeClr val="tx1"/>
                </a:solidFill>
              </a:rPr>
              <a:t>El código fuente de </a:t>
            </a:r>
            <a:r>
              <a:rPr lang="es-MX" sz="2400" b="1" dirty="0" smtClean="0">
                <a:solidFill>
                  <a:schemeClr val="tx1"/>
                </a:solidFill>
              </a:rPr>
              <a:t>MongoDB</a:t>
            </a:r>
            <a:r>
              <a:rPr lang="es-MX" sz="2400" dirty="0" smtClean="0">
                <a:solidFill>
                  <a:schemeClr val="tx1"/>
                </a:solidFill>
              </a:rPr>
              <a:t> está disponible para los sistemas operativos Windows, GNU/Linux, OS X y Solaris.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124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9BEC3C-CDEB-F757-FE4F-846FEAE9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73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Bases de </a:t>
            </a:r>
            <a:r>
              <a:rPr lang="en-US" b="1" dirty="0" err="1" smtClean="0">
                <a:solidFill>
                  <a:schemeClr val="bg1"/>
                </a:solidFill>
              </a:rPr>
              <a:t>datos</a:t>
            </a:r>
            <a:r>
              <a:rPr lang="en-US" b="1" dirty="0" smtClean="0">
                <a:solidFill>
                  <a:schemeClr val="bg1"/>
                </a:solidFill>
              </a:rPr>
              <a:t> SQL vs bases de </a:t>
            </a:r>
            <a:r>
              <a:rPr lang="en-US" b="1" dirty="0" err="1" smtClean="0">
                <a:solidFill>
                  <a:schemeClr val="bg1"/>
                </a:solidFill>
              </a:rPr>
              <a:t>datos</a:t>
            </a:r>
            <a:r>
              <a:rPr lang="en-US" b="1" dirty="0" smtClean="0">
                <a:solidFill>
                  <a:schemeClr val="bg1"/>
                </a:solidFill>
              </a:rPr>
              <a:t> de </a:t>
            </a:r>
            <a:r>
              <a:rPr lang="en-US" b="1" dirty="0" err="1" smtClean="0">
                <a:solidFill>
                  <a:schemeClr val="bg1"/>
                </a:solidFill>
              </a:rPr>
              <a:t>documentos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10" y="1697534"/>
            <a:ext cx="10748180" cy="46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2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9BEC3C-CDEB-F757-FE4F-846FEAE9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73"/>
            <a:ext cx="10515600" cy="1325563"/>
          </a:xfrm>
        </p:spPr>
        <p:txBody>
          <a:bodyPr/>
          <a:lstStyle/>
          <a:p>
            <a:pPr algn="ctr"/>
            <a:r>
              <a:rPr lang="en-001" b="1" dirty="0" smtClean="0">
                <a:solidFill>
                  <a:schemeClr val="bg1"/>
                </a:solidFill>
              </a:rPr>
              <a:t>Diferencias de BD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118" y="1154958"/>
            <a:ext cx="9608129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21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9BEC3C-CDEB-F757-FE4F-846FEAE9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23273"/>
            <a:ext cx="10515600" cy="1325563"/>
          </a:xfrm>
        </p:spPr>
        <p:txBody>
          <a:bodyPr>
            <a:normAutofit/>
          </a:bodyPr>
          <a:lstStyle/>
          <a:p>
            <a:r>
              <a:rPr lang="en-001" sz="5400" b="1" dirty="0" smtClean="0">
                <a:solidFill>
                  <a:schemeClr val="bg1"/>
                </a:solidFill>
              </a:rPr>
              <a:t>Instalacion de MongoDb(Local)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18012" y="1719780"/>
            <a:ext cx="35966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001" dirty="0"/>
          </a:p>
          <a:p>
            <a:pPr marL="342900" indent="-342900">
              <a:buAutoNum type="arabicPeriod"/>
            </a:pPr>
            <a:r>
              <a:rPr lang="en-001" dirty="0" smtClean="0"/>
              <a:t>Ingresar a la pagina de mongo dd y descagar mongo db community server: </a:t>
            </a:r>
            <a:r>
              <a:rPr lang="en-US" dirty="0">
                <a:hlinkClick r:id="rId3"/>
              </a:rPr>
              <a:t>Download MongoDB Community Server | </a:t>
            </a:r>
            <a:r>
              <a:rPr lang="en-US" dirty="0" smtClean="0">
                <a:hlinkClick r:id="rId3"/>
              </a:rPr>
              <a:t>MongoDB</a:t>
            </a:r>
            <a:endParaRPr lang="en-001" dirty="0" smtClean="0"/>
          </a:p>
          <a:p>
            <a:pPr marL="342900" indent="-342900">
              <a:buAutoNum type="arabicPeriod"/>
            </a:pPr>
            <a:r>
              <a:rPr lang="en-001" dirty="0" smtClean="0"/>
              <a:t>Instalar y seguir con los siguientes </a:t>
            </a:r>
            <a:r>
              <a:rPr lang="en-001" dirty="0" smtClean="0"/>
              <a:t>pasos.</a:t>
            </a:r>
            <a:endParaRPr lang="en-001" dirty="0" smtClean="0"/>
          </a:p>
          <a:p>
            <a:pPr marL="342900" indent="-342900">
              <a:buAutoNum type="arabicPeriod"/>
            </a:pPr>
            <a:r>
              <a:rPr lang="en-001" dirty="0" smtClean="0"/>
              <a:t>Quitar la casilla de verificacion como </a:t>
            </a:r>
            <a:r>
              <a:rPr lang="en-001" dirty="0" smtClean="0"/>
              <a:t>servicio(Instalar MongoDB como servicio). En caso de se quiera instalar Mongo db como servicio dejarla por defecto,</a:t>
            </a:r>
            <a:endParaRPr lang="en-001" dirty="0" smtClean="0"/>
          </a:p>
          <a:p>
            <a:pPr marL="342900" indent="-342900">
              <a:buAutoNum type="arabicPeriod"/>
            </a:pPr>
            <a:r>
              <a:rPr lang="en-001" dirty="0" smtClean="0"/>
              <a:t>Reiniciar automaticamente despues de la instalacion</a:t>
            </a:r>
          </a:p>
          <a:p>
            <a:pPr marL="342900" indent="-342900">
              <a:buAutoNum type="arabicPeriod"/>
            </a:pP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r="65545"/>
          <a:stretch/>
        </p:blipFill>
        <p:spPr>
          <a:xfrm>
            <a:off x="4328579" y="1942268"/>
            <a:ext cx="3391570" cy="40793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192" y="1998009"/>
            <a:ext cx="3673369" cy="286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33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9BEC3C-CDEB-F757-FE4F-846FEAE9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23273"/>
            <a:ext cx="10515600" cy="1325563"/>
          </a:xfrm>
        </p:spPr>
        <p:txBody>
          <a:bodyPr>
            <a:normAutofit/>
          </a:bodyPr>
          <a:lstStyle/>
          <a:p>
            <a:r>
              <a:rPr lang="en-001" sz="5400" b="1" dirty="0" smtClean="0">
                <a:solidFill>
                  <a:schemeClr val="bg1"/>
                </a:solidFill>
              </a:rPr>
              <a:t>Instalacion de MongoDb(Local)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18012" y="1351508"/>
            <a:ext cx="35966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001" dirty="0" smtClean="0"/>
          </a:p>
          <a:p>
            <a:r>
              <a:rPr lang="en-001" dirty="0" smtClean="0"/>
              <a:t>5. </a:t>
            </a:r>
            <a:r>
              <a:rPr lang="en-001" dirty="0" smtClean="0"/>
              <a:t>Ir Disco Local C: Crear una carpeta data/db .</a:t>
            </a:r>
            <a:endParaRPr lang="en-001" dirty="0"/>
          </a:p>
          <a:p>
            <a:r>
              <a:rPr lang="en-001" dirty="0" smtClean="0"/>
              <a:t>6. Ir a program files/Mongo Db/Server/7.0/Bin/Mongod.exe y ejecutar el programa.</a:t>
            </a:r>
            <a:endParaRPr lang="en-001" dirty="0" smtClean="0"/>
          </a:p>
          <a:p>
            <a:r>
              <a:rPr lang="en-001" dirty="0" smtClean="0"/>
              <a:t>7. Descargar e instalar MongoH desde la siguiente url: </a:t>
            </a:r>
            <a:r>
              <a:rPr lang="es-CO" dirty="0" err="1">
                <a:hlinkClick r:id="rId3"/>
              </a:rPr>
              <a:t>MongoDB</a:t>
            </a:r>
            <a:r>
              <a:rPr lang="es-CO" dirty="0">
                <a:hlinkClick r:id="rId3"/>
              </a:rPr>
              <a:t> Shell </a:t>
            </a:r>
            <a:r>
              <a:rPr lang="es-CO" dirty="0" err="1">
                <a:hlinkClick r:id="rId3"/>
              </a:rPr>
              <a:t>Download</a:t>
            </a:r>
            <a:r>
              <a:rPr lang="es-CO" dirty="0">
                <a:hlinkClick r:id="rId3"/>
              </a:rPr>
              <a:t> | </a:t>
            </a:r>
            <a:r>
              <a:rPr lang="es-CO" dirty="0" err="1">
                <a:hlinkClick r:id="rId3"/>
              </a:rPr>
              <a:t>MongoDB</a:t>
            </a:r>
            <a:endParaRPr lang="en-001" dirty="0" smtClean="0"/>
          </a:p>
          <a:p>
            <a:r>
              <a:rPr lang="en-001" dirty="0" smtClean="0"/>
              <a:t>8. Ejecutar mongoh desde cmd(Windows+R, escribir mongoh.exe) </a:t>
            </a:r>
          </a:p>
          <a:p>
            <a:r>
              <a:rPr lang="en-001" dirty="0" smtClean="0"/>
              <a:t>9. </a:t>
            </a:r>
            <a:r>
              <a:rPr lang="en-001" dirty="0" smtClean="0"/>
              <a:t>Agregar la cadena de conexion de MongoDb Compass y pegarla en mongoh.exe(paso 8).</a:t>
            </a:r>
            <a:endParaRPr lang="en-001" dirty="0" smtClean="0"/>
          </a:p>
          <a:p>
            <a:pPr marL="342900" indent="-342900">
              <a:buAutoNum type="arabicPeriod"/>
            </a:pP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b="25550"/>
          <a:stretch/>
        </p:blipFill>
        <p:spPr>
          <a:xfrm>
            <a:off x="5015864" y="1621576"/>
            <a:ext cx="6915150" cy="97152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4950" t="86840"/>
          <a:stretch/>
        </p:blipFill>
        <p:spPr>
          <a:xfrm>
            <a:off x="6214783" y="4849589"/>
            <a:ext cx="4001860" cy="38933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r="49117"/>
          <a:stretch/>
        </p:blipFill>
        <p:spPr>
          <a:xfrm>
            <a:off x="4014652" y="3134016"/>
            <a:ext cx="1928948" cy="19716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/>
          <a:srcRect l="-14776" t="7314" r="14776" b="60165"/>
          <a:stretch/>
        </p:blipFill>
        <p:spPr>
          <a:xfrm>
            <a:off x="2563857" y="5372158"/>
            <a:ext cx="9105900" cy="123285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8814" y="1624303"/>
            <a:ext cx="23622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24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9BEC3C-CDEB-F757-FE4F-846FEAE9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23273"/>
            <a:ext cx="10515600" cy="1325563"/>
          </a:xfrm>
        </p:spPr>
        <p:txBody>
          <a:bodyPr>
            <a:normAutofit/>
          </a:bodyPr>
          <a:lstStyle/>
          <a:p>
            <a:r>
              <a:rPr lang="en-001" sz="5400" b="1" dirty="0" smtClean="0">
                <a:solidFill>
                  <a:schemeClr val="bg1"/>
                </a:solidFill>
              </a:rPr>
              <a:t>Instalacion de MongoDb(Local)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18012" y="1813173"/>
            <a:ext cx="3596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001" dirty="0" smtClean="0"/>
          </a:p>
          <a:p>
            <a:pPr marL="342900" indent="-342900">
              <a:buAutoNum type="arabicPeriod"/>
            </a:pPr>
            <a:r>
              <a:rPr lang="en-001" dirty="0" smtClean="0"/>
              <a:t>En caso de haber instalado Mongo DB como servicio, debe hacer los siguienes pasos:</a:t>
            </a:r>
          </a:p>
          <a:p>
            <a:pPr marL="342900" indent="-342900">
              <a:buAutoNum type="arabicPeriod"/>
            </a:pPr>
            <a:r>
              <a:rPr lang="en-001" dirty="0" smtClean="0"/>
              <a:t>Ir al menu de inicio, buscar servicios, buscar Mongo db Server e Iniciar los Servicios.</a:t>
            </a:r>
          </a:p>
          <a:p>
            <a:pPr marL="342900" indent="-342900">
              <a:buAutoNum type="arabicPeriod"/>
            </a:pPr>
            <a:r>
              <a:rPr lang="en-001" dirty="0" smtClean="0"/>
              <a:t>Instalar Mongoh(Paso 7,8,9 de la diapositiva anterior)</a:t>
            </a:r>
            <a:endParaRPr lang="en-001" dirty="0" smtClean="0"/>
          </a:p>
          <a:p>
            <a:pPr marL="342900" indent="-342900">
              <a:buAutoNum type="arabicPeriod"/>
            </a:pP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382" y="1821490"/>
            <a:ext cx="7347783" cy="425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71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9BEC3C-CDEB-F757-FE4F-846FEAE9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23273"/>
            <a:ext cx="10515600" cy="1325563"/>
          </a:xfrm>
        </p:spPr>
        <p:txBody>
          <a:bodyPr>
            <a:normAutofit/>
          </a:bodyPr>
          <a:lstStyle/>
          <a:p>
            <a:r>
              <a:rPr lang="en-001" sz="5400" b="1" dirty="0" smtClean="0">
                <a:solidFill>
                  <a:schemeClr val="bg1"/>
                </a:solidFill>
              </a:rPr>
              <a:t>Instalacion de </a:t>
            </a:r>
            <a:r>
              <a:rPr lang="en-001" sz="5400" b="1" dirty="0" smtClean="0">
                <a:solidFill>
                  <a:schemeClr val="bg1"/>
                </a:solidFill>
              </a:rPr>
              <a:t>MongoDb(Atlas)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52698" y="1630293"/>
            <a:ext cx="817734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001" dirty="0" smtClean="0"/>
          </a:p>
          <a:p>
            <a:pPr marL="342900" indent="-342900">
              <a:buAutoNum type="arabicPeriod"/>
            </a:pPr>
            <a:r>
              <a:rPr lang="en-001" sz="3600" dirty="0" smtClean="0"/>
              <a:t>Crear una cuenta en Mongo Atlas</a:t>
            </a:r>
          </a:p>
          <a:p>
            <a:r>
              <a:rPr lang="es-CO" sz="3600" dirty="0">
                <a:hlinkClick r:id="rId3"/>
              </a:rPr>
              <a:t>https://</a:t>
            </a:r>
            <a:r>
              <a:rPr lang="es-CO" sz="3600" dirty="0" smtClean="0">
                <a:hlinkClick r:id="rId3"/>
              </a:rPr>
              <a:t>www.youtube.com/watch?v=YeFEli8IXDg</a:t>
            </a:r>
            <a:endParaRPr lang="en-001" sz="3600" dirty="0" smtClean="0"/>
          </a:p>
          <a:p>
            <a:endParaRPr lang="en-001" sz="3600" dirty="0"/>
          </a:p>
          <a:p>
            <a:r>
              <a:rPr lang="en-001" sz="3600" dirty="0" smtClean="0"/>
              <a:t>2. Crear un cluster</a:t>
            </a:r>
          </a:p>
          <a:p>
            <a:r>
              <a:rPr lang="es-CO" sz="3600" dirty="0">
                <a:hlinkClick r:id="rId4"/>
              </a:rPr>
              <a:t>https://</a:t>
            </a:r>
            <a:r>
              <a:rPr lang="es-CO" sz="3600" dirty="0" smtClean="0">
                <a:hlinkClick r:id="rId4"/>
              </a:rPr>
              <a:t>www.youtube.com/watch?v=EjQfQBf0oCw</a:t>
            </a:r>
            <a:endParaRPr lang="en-001" sz="3600" dirty="0" smtClean="0"/>
          </a:p>
          <a:p>
            <a:endParaRPr lang="en-001" sz="3600" dirty="0" smtClean="0"/>
          </a:p>
          <a:p>
            <a:pPr marL="342900" indent="-342900">
              <a:buAutoNum type="arabicPeriod"/>
            </a:pPr>
            <a:endParaRPr lang="en-001" sz="3600" dirty="0"/>
          </a:p>
          <a:p>
            <a:pPr marL="342900" indent="-342900">
              <a:buAutoNum type="arabicPeriod"/>
            </a:pPr>
            <a:endParaRPr lang="en-001" sz="3600" dirty="0" smtClean="0"/>
          </a:p>
          <a:p>
            <a:pPr marL="342900" indent="-342900">
              <a:buAutoNum type="arabicPeriod"/>
            </a:pPr>
            <a:endParaRPr lang="en-001" dirty="0" smtClean="0"/>
          </a:p>
          <a:p>
            <a:pPr marL="342900" indent="-342900">
              <a:buAutoNum type="arabicPeriod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3675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9BEC3C-CDEB-F757-FE4F-846FEAE9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2327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001" sz="5400" b="1" dirty="0" smtClean="0">
                <a:solidFill>
                  <a:schemeClr val="bg1"/>
                </a:solidFill>
              </a:rPr>
              <a:t>Instalacion </a:t>
            </a:r>
            <a:r>
              <a:rPr lang="en-001" sz="5400" b="1" dirty="0" smtClean="0">
                <a:solidFill>
                  <a:schemeClr val="bg1"/>
                </a:solidFill>
              </a:rPr>
              <a:t>de extension Mongo VS CODE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78824" y="1398568"/>
            <a:ext cx="817734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001" sz="2400" dirty="0" smtClean="0"/>
          </a:p>
          <a:p>
            <a:pPr marL="342900" indent="-342900">
              <a:buAutoNum type="arabicPeriod"/>
            </a:pPr>
            <a:r>
              <a:rPr lang="en-001" sz="2400" dirty="0" smtClean="0"/>
              <a:t>Abrir VS Code</a:t>
            </a:r>
          </a:p>
          <a:p>
            <a:pPr marL="342900" indent="-342900">
              <a:buAutoNum type="arabicPeriod"/>
            </a:pPr>
            <a:r>
              <a:rPr lang="en-001" sz="2400" dirty="0" smtClean="0"/>
              <a:t>Buscar Extension </a:t>
            </a:r>
            <a:r>
              <a:rPr lang="es-CO" sz="2400" dirty="0" err="1" smtClean="0"/>
              <a:t>MongoDB</a:t>
            </a:r>
            <a:r>
              <a:rPr lang="es-CO" sz="2400" dirty="0" smtClean="0"/>
              <a:t> </a:t>
            </a:r>
            <a:r>
              <a:rPr lang="es-CO" sz="2400" dirty="0" err="1"/>
              <a:t>for</a:t>
            </a:r>
            <a:r>
              <a:rPr lang="es-CO" sz="2400" dirty="0"/>
              <a:t> VS </a:t>
            </a:r>
            <a:r>
              <a:rPr lang="es-CO" sz="2400" dirty="0" err="1" smtClean="0"/>
              <a:t>Code</a:t>
            </a:r>
            <a:endParaRPr lang="en-001" sz="2400" dirty="0" smtClean="0"/>
          </a:p>
          <a:p>
            <a:pPr marL="342900" indent="-342900">
              <a:buAutoNum type="arabicPeriod"/>
            </a:pPr>
            <a:r>
              <a:rPr lang="en-001" sz="2400" dirty="0" smtClean="0"/>
              <a:t>Instalar extension</a:t>
            </a:r>
          </a:p>
          <a:p>
            <a:pPr marL="342900" indent="-342900">
              <a:buAutoNum type="arabicPeriod"/>
            </a:pPr>
            <a:r>
              <a:rPr lang="en-001" sz="2400" dirty="0" smtClean="0"/>
              <a:t>Conectar cadena de conexion de MongoDb Compass</a:t>
            </a:r>
          </a:p>
          <a:p>
            <a:pPr marL="342900" indent="-342900">
              <a:buAutoNum type="arabicPeriod"/>
            </a:pPr>
            <a:r>
              <a:rPr lang="en-001" sz="2400" dirty="0" smtClean="0"/>
              <a:t>Crear PlayGround</a:t>
            </a:r>
          </a:p>
          <a:p>
            <a:pPr marL="342900" indent="-342900">
              <a:buAutoNum type="arabicPeriod"/>
            </a:pPr>
            <a:r>
              <a:rPr lang="en-001" sz="2400" dirty="0" smtClean="0"/>
              <a:t>Ejecutar Playground </a:t>
            </a:r>
          </a:p>
          <a:p>
            <a:endParaRPr lang="en-001" sz="3600" dirty="0" smtClean="0"/>
          </a:p>
          <a:p>
            <a:pPr marL="342900" indent="-342900">
              <a:buAutoNum type="arabicPeriod"/>
            </a:pPr>
            <a:endParaRPr lang="en-001" sz="3600" dirty="0"/>
          </a:p>
          <a:p>
            <a:pPr marL="342900" indent="-342900">
              <a:buAutoNum type="arabicPeriod"/>
            </a:pPr>
            <a:endParaRPr lang="en-001" sz="3600" dirty="0" smtClean="0"/>
          </a:p>
          <a:p>
            <a:pPr marL="342900" indent="-342900">
              <a:buAutoNum type="arabicPeriod"/>
            </a:pPr>
            <a:endParaRPr lang="en-001" dirty="0" smtClean="0"/>
          </a:p>
          <a:p>
            <a:pPr marL="342900" indent="-342900">
              <a:buAutoNum type="arabicPeriod"/>
            </a:pP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16" y="4116305"/>
            <a:ext cx="5025118" cy="25182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863" y="3708302"/>
            <a:ext cx="5301267" cy="292623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706" y="1813066"/>
            <a:ext cx="38100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403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7091</TotalTime>
  <Words>382</Words>
  <Application>Microsoft Office PowerPoint</Application>
  <PresentationFormat>Panorámica</PresentationFormat>
  <Paragraphs>65</Paragraphs>
  <Slides>10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Work Sans</vt:lpstr>
      <vt:lpstr>Tema de Office</vt:lpstr>
      <vt:lpstr>Presentación de PowerPoint</vt:lpstr>
      <vt:lpstr>¿Qué es MongoDB?</vt:lpstr>
      <vt:lpstr>Bases de datos SQL vs bases de datos de documentos</vt:lpstr>
      <vt:lpstr>Diferencias de BD</vt:lpstr>
      <vt:lpstr>Instalacion de MongoDb(Local)</vt:lpstr>
      <vt:lpstr>Instalacion de MongoDb(Local)</vt:lpstr>
      <vt:lpstr>Instalacion de MongoDb(Local)</vt:lpstr>
      <vt:lpstr>Instalacion de MongoDb(Atlas)</vt:lpstr>
      <vt:lpstr>Instalacion de extension Mongo VS CODE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SENA</cp:lastModifiedBy>
  <cp:revision>118</cp:revision>
  <dcterms:created xsi:type="dcterms:W3CDTF">2020-10-01T23:51:28Z</dcterms:created>
  <dcterms:modified xsi:type="dcterms:W3CDTF">2023-09-29T01:39:06Z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